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808"/>
    <a:srgbClr val="E90909"/>
    <a:srgbClr val="F73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38" autoAdjust="0"/>
  </p:normalViewPr>
  <p:slideViewPr>
    <p:cSldViewPr>
      <p:cViewPr>
        <p:scale>
          <a:sx n="150" d="100"/>
          <a:sy n="150" d="100"/>
        </p:scale>
        <p:origin x="336" y="13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38D4FC-EF6E-439D-8923-5B2061C61A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78E9D03E-8CAB-4790-AB91-ED95AC23257D}">
      <dgm:prSet/>
      <dgm:spPr/>
      <dgm:t>
        <a:bodyPr/>
        <a:lstStyle/>
        <a:p>
          <a:pPr rtl="0"/>
          <a:r>
            <a:rPr lang="it-IT" dirty="0" smtClean="0"/>
            <a:t>1- Tenere sotto controllo la situazione contabile della strutture o delle strutture se più di una</a:t>
          </a:r>
          <a:endParaRPr lang="it-IT" dirty="0"/>
        </a:p>
      </dgm:t>
    </dgm:pt>
    <dgm:pt modelId="{8757146A-2F91-4C1B-A171-C3CFB4A9685E}" type="parTrans" cxnId="{964E3683-4775-4373-92D3-8F93980BB848}">
      <dgm:prSet/>
      <dgm:spPr/>
      <dgm:t>
        <a:bodyPr/>
        <a:lstStyle/>
        <a:p>
          <a:endParaRPr lang="it-IT"/>
        </a:p>
      </dgm:t>
    </dgm:pt>
    <dgm:pt modelId="{764D4BFB-AB48-4FFA-A500-58673C24CED9}" type="sibTrans" cxnId="{964E3683-4775-4373-92D3-8F93980BB848}">
      <dgm:prSet/>
      <dgm:spPr/>
      <dgm:t>
        <a:bodyPr/>
        <a:lstStyle/>
        <a:p>
          <a:endParaRPr lang="it-IT"/>
        </a:p>
      </dgm:t>
    </dgm:pt>
    <dgm:pt modelId="{2E64C1F5-6C89-46E5-8DC9-209980F9C00F}" type="pres">
      <dgm:prSet presAssocID="{E838D4FC-EF6E-439D-8923-5B2061C61A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B3E093D-F5B3-4DA4-9006-7098740FAD9C}" type="pres">
      <dgm:prSet presAssocID="{78E9D03E-8CAB-4790-AB91-ED95AC23257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B41D039-B35C-4055-981A-9D25A7A6E424}" type="presOf" srcId="{E838D4FC-EF6E-439D-8923-5B2061C61A34}" destId="{2E64C1F5-6C89-46E5-8DC9-209980F9C00F}" srcOrd="0" destOrd="0" presId="urn:microsoft.com/office/officeart/2005/8/layout/vList2"/>
    <dgm:cxn modelId="{964E3683-4775-4373-92D3-8F93980BB848}" srcId="{E838D4FC-EF6E-439D-8923-5B2061C61A34}" destId="{78E9D03E-8CAB-4790-AB91-ED95AC23257D}" srcOrd="0" destOrd="0" parTransId="{8757146A-2F91-4C1B-A171-C3CFB4A9685E}" sibTransId="{764D4BFB-AB48-4FFA-A500-58673C24CED9}"/>
    <dgm:cxn modelId="{C451BEC9-2441-4B23-9FDA-1178B510FC97}" type="presOf" srcId="{78E9D03E-8CAB-4790-AB91-ED95AC23257D}" destId="{4B3E093D-F5B3-4DA4-9006-7098740FAD9C}" srcOrd="0" destOrd="0" presId="urn:microsoft.com/office/officeart/2005/8/layout/vList2"/>
    <dgm:cxn modelId="{89264221-09D3-4B3D-9152-248E8313E669}" type="presParOf" srcId="{2E64C1F5-6C89-46E5-8DC9-209980F9C00F}" destId="{4B3E093D-F5B3-4DA4-9006-7098740FAD9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2F9A18-F718-4673-8CD6-2120BC55C7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98577542-70E7-4519-920F-4F8CC8CFBB6C}">
      <dgm:prSet/>
      <dgm:spPr/>
      <dgm:t>
        <a:bodyPr/>
        <a:lstStyle/>
        <a:p>
          <a:pPr rtl="0"/>
          <a:r>
            <a:rPr lang="it-IT" dirty="0" smtClean="0"/>
            <a:t>2- Alla fine dell’anno il conto di gestione sarà già pronto. Basterà confermarlo e trasmetterlo</a:t>
          </a:r>
          <a:endParaRPr lang="it-IT" dirty="0"/>
        </a:p>
      </dgm:t>
    </dgm:pt>
    <dgm:pt modelId="{33080BFF-3B06-467B-9AE0-11506D0E0155}" type="parTrans" cxnId="{DB06F9E5-C335-4248-BFCC-CFF39F14C71B}">
      <dgm:prSet/>
      <dgm:spPr/>
      <dgm:t>
        <a:bodyPr/>
        <a:lstStyle/>
        <a:p>
          <a:endParaRPr lang="it-IT"/>
        </a:p>
      </dgm:t>
    </dgm:pt>
    <dgm:pt modelId="{4582C241-81C0-42DF-BB51-0B4D3B3DAB59}" type="sibTrans" cxnId="{DB06F9E5-C335-4248-BFCC-CFF39F14C71B}">
      <dgm:prSet/>
      <dgm:spPr/>
      <dgm:t>
        <a:bodyPr/>
        <a:lstStyle/>
        <a:p>
          <a:endParaRPr lang="it-IT"/>
        </a:p>
      </dgm:t>
    </dgm:pt>
    <dgm:pt modelId="{BA042DDB-D459-4E4B-92E8-D9C268223EE3}" type="pres">
      <dgm:prSet presAssocID="{182F9A18-F718-4673-8CD6-2120BC55C7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D82F34B5-F895-4424-BD11-3C93D1547ECF}" type="pres">
      <dgm:prSet presAssocID="{98577542-70E7-4519-920F-4F8CC8CFBB6C}" presName="parentText" presStyleLbl="node1" presStyleIdx="0" presStyleCnt="1" custLinFactNeighborY="-4104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B06F9E5-C335-4248-BFCC-CFF39F14C71B}" srcId="{182F9A18-F718-4673-8CD6-2120BC55C7B3}" destId="{98577542-70E7-4519-920F-4F8CC8CFBB6C}" srcOrd="0" destOrd="0" parTransId="{33080BFF-3B06-467B-9AE0-11506D0E0155}" sibTransId="{4582C241-81C0-42DF-BB51-0B4D3B3DAB59}"/>
    <dgm:cxn modelId="{F3F1D874-8AC3-4953-B0E7-E1773D76EA09}" type="presOf" srcId="{182F9A18-F718-4673-8CD6-2120BC55C7B3}" destId="{BA042DDB-D459-4E4B-92E8-D9C268223EE3}" srcOrd="0" destOrd="0" presId="urn:microsoft.com/office/officeart/2005/8/layout/vList2"/>
    <dgm:cxn modelId="{351CB1A2-185C-4ADB-BE53-DE9141D79F97}" type="presOf" srcId="{98577542-70E7-4519-920F-4F8CC8CFBB6C}" destId="{D82F34B5-F895-4424-BD11-3C93D1547ECF}" srcOrd="0" destOrd="0" presId="urn:microsoft.com/office/officeart/2005/8/layout/vList2"/>
    <dgm:cxn modelId="{CD0A5B2F-9C4D-48AF-AEDA-12FA6D7598FC}" type="presParOf" srcId="{BA042DDB-D459-4E4B-92E8-D9C268223EE3}" destId="{D82F34B5-F895-4424-BD11-3C93D1547E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24E4B1-2872-4A16-8C1A-F3EBDB4366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A55CC8B0-9BB2-4F32-BDDA-496835FA966E}">
      <dgm:prSet/>
      <dgm:spPr/>
      <dgm:t>
        <a:bodyPr/>
        <a:lstStyle/>
        <a:p>
          <a:pPr rtl="0"/>
          <a:r>
            <a:rPr lang="it-IT" dirty="0" smtClean="0"/>
            <a:t>3- Avrai la certezza di non dover pagare sanzioni o interessi per ritardati versamenti</a:t>
          </a:r>
          <a:endParaRPr lang="it-IT" dirty="0"/>
        </a:p>
      </dgm:t>
    </dgm:pt>
    <dgm:pt modelId="{65ABE0D7-C73D-4F7C-8497-A7F1447A661D}" type="parTrans" cxnId="{93C23F4F-4CE3-4160-B176-BCDBD56410A2}">
      <dgm:prSet/>
      <dgm:spPr/>
      <dgm:t>
        <a:bodyPr/>
        <a:lstStyle/>
        <a:p>
          <a:endParaRPr lang="it-IT"/>
        </a:p>
      </dgm:t>
    </dgm:pt>
    <dgm:pt modelId="{EDDF0F89-1DE8-45C5-8723-369FE0BCAD9B}" type="sibTrans" cxnId="{93C23F4F-4CE3-4160-B176-BCDBD56410A2}">
      <dgm:prSet/>
      <dgm:spPr/>
      <dgm:t>
        <a:bodyPr/>
        <a:lstStyle/>
        <a:p>
          <a:endParaRPr lang="it-IT"/>
        </a:p>
      </dgm:t>
    </dgm:pt>
    <dgm:pt modelId="{FAF9C890-C49E-492F-87E3-F9A61DEE20D3}" type="pres">
      <dgm:prSet presAssocID="{2124E4B1-2872-4A16-8C1A-F3EBDB4366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9866BFC-B50B-422F-93D4-2B16A305CBA5}" type="pres">
      <dgm:prSet presAssocID="{A55CC8B0-9BB2-4F32-BDDA-496835FA966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162BDB0-E36C-49E8-92F4-49DBF2A18FF8}" type="presOf" srcId="{A55CC8B0-9BB2-4F32-BDDA-496835FA966E}" destId="{A9866BFC-B50B-422F-93D4-2B16A305CBA5}" srcOrd="0" destOrd="0" presId="urn:microsoft.com/office/officeart/2005/8/layout/vList2"/>
    <dgm:cxn modelId="{A055D520-B6D9-4B35-A1B7-CAB72B584320}" type="presOf" srcId="{2124E4B1-2872-4A16-8C1A-F3EBDB43661B}" destId="{FAF9C890-C49E-492F-87E3-F9A61DEE20D3}" srcOrd="0" destOrd="0" presId="urn:microsoft.com/office/officeart/2005/8/layout/vList2"/>
    <dgm:cxn modelId="{93C23F4F-4CE3-4160-B176-BCDBD56410A2}" srcId="{2124E4B1-2872-4A16-8C1A-F3EBDB43661B}" destId="{A55CC8B0-9BB2-4F32-BDDA-496835FA966E}" srcOrd="0" destOrd="0" parTransId="{65ABE0D7-C73D-4F7C-8497-A7F1447A661D}" sibTransId="{EDDF0F89-1DE8-45C5-8723-369FE0BCAD9B}"/>
    <dgm:cxn modelId="{975A51E7-135F-4616-A7FF-1705F5C7C70B}" type="presParOf" srcId="{FAF9C890-C49E-492F-87E3-F9A61DEE20D3}" destId="{A9866BFC-B50B-422F-93D4-2B16A305CBA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E093D-F5B3-4DA4-9006-7098740FAD9C}">
      <dsp:nvSpPr>
        <dsp:cNvPr id="0" name=""/>
        <dsp:cNvSpPr/>
      </dsp:nvSpPr>
      <dsp:spPr>
        <a:xfrm>
          <a:off x="0" y="4778"/>
          <a:ext cx="8643998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1- Tenere sotto controllo la situazione contabile della strutture o delle strutture se più di una</a:t>
          </a:r>
          <a:endParaRPr lang="it-IT" sz="1500" kern="1200" dirty="0"/>
        </a:p>
      </dsp:txBody>
      <dsp:txXfrm>
        <a:off x="17563" y="22341"/>
        <a:ext cx="8608872" cy="324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F34B5-F895-4424-BD11-3C93D1547ECF}">
      <dsp:nvSpPr>
        <dsp:cNvPr id="0" name=""/>
        <dsp:cNvSpPr/>
      </dsp:nvSpPr>
      <dsp:spPr>
        <a:xfrm>
          <a:off x="0" y="0"/>
          <a:ext cx="8643998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2- Alla fine dell’anno il conto di gestione sarà già pronto. Basterà confermarlo e trasmetterlo</a:t>
          </a:r>
          <a:endParaRPr lang="it-IT" sz="1500" kern="1200" dirty="0"/>
        </a:p>
      </dsp:txBody>
      <dsp:txXfrm>
        <a:off x="17563" y="17563"/>
        <a:ext cx="8608872" cy="3246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66BFC-B50B-422F-93D4-2B16A305CBA5}">
      <dsp:nvSpPr>
        <dsp:cNvPr id="0" name=""/>
        <dsp:cNvSpPr/>
      </dsp:nvSpPr>
      <dsp:spPr>
        <a:xfrm>
          <a:off x="0" y="4778"/>
          <a:ext cx="8643998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3- Avrai la certezza di non dover pagare sanzioni o interessi per ritardati versamenti</a:t>
          </a:r>
          <a:endParaRPr lang="it-IT" sz="1500" kern="1200" dirty="0"/>
        </a:p>
      </dsp:txBody>
      <dsp:txXfrm>
        <a:off x="17563" y="22341"/>
        <a:ext cx="8608872" cy="324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BE11B-DDE0-449F-B57E-B44E36471B0B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ED373-DC26-40AB-9C20-93AAFEFB768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6150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ED373-DC26-40AB-9C20-93AAFEFB768A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BEAA3-1B1C-4A3F-8F29-CF45DF37BC71}" type="datetimeFigureOut">
              <a:rPr lang="it-IT" smtClean="0"/>
              <a:pPr/>
              <a:t>15/11/2019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5E881-2DEF-4E4D-9185-F3248430500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image" Target="../media/image1.png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85720" y="2285992"/>
            <a:ext cx="8572560" cy="1571636"/>
          </a:xfrm>
          <a:solidFill>
            <a:srgbClr val="D20808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sz="6000" dirty="0" smtClean="0"/>
              <a:t>La gestione dell’imposta di soggiorno</a:t>
            </a:r>
            <a:endParaRPr lang="it-IT" sz="6000" dirty="0"/>
          </a:p>
        </p:txBody>
      </p:sp>
      <p:pic>
        <p:nvPicPr>
          <p:cNvPr id="1029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  <p:sp>
        <p:nvSpPr>
          <p:cNvPr id="8" name="Rettangolo 7"/>
          <p:cNvSpPr/>
          <p:nvPr/>
        </p:nvSpPr>
        <p:spPr>
          <a:xfrm>
            <a:off x="285720" y="5143512"/>
            <a:ext cx="821537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https://milANO.soggiorniamo.com</a:t>
            </a:r>
            <a:endParaRPr lang="it-IT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30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pic>
        <p:nvPicPr>
          <p:cNvPr id="1026" name="Picture 2" descr="J:\Milano Sogigorniamo\Fascia Milan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sp>
        <p:nvSpPr>
          <p:cNvPr id="7" name="Rettangolo 6"/>
          <p:cNvSpPr/>
          <p:nvPr/>
        </p:nvSpPr>
        <p:spPr>
          <a:xfrm>
            <a:off x="289744" y="2643182"/>
            <a:ext cx="8568535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 – Dichiarare ospiti presenze ed imposta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9744" y="3385217"/>
            <a:ext cx="8568535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 – Effettuare il versamento al comune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86792" y="4071942"/>
            <a:ext cx="8714364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3 – La verifica </a:t>
            </a:r>
            <a:r>
              <a:rPr lang="it-IT" sz="3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deL</a:t>
            </a:r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VERSAMENTO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85720" y="2071678"/>
            <a:ext cx="811150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t-IT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 volte : Dal 1 al 15 di Aprile, Luglio, Ottobre, Gennaio</a:t>
            </a:r>
            <a:endParaRPr lang="it-IT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85720" y="4643446"/>
            <a:ext cx="858548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t-IT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 volta sola per ogni anno. Dal 1 al 30 gennaio successivo</a:t>
            </a:r>
            <a:endParaRPr lang="it-IT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2" name="Picture 2" descr="J:\Milano Sogigorniamo\Fascia Milan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  <p:sp>
        <p:nvSpPr>
          <p:cNvPr id="14" name="Rettangolo 13"/>
          <p:cNvSpPr/>
          <p:nvPr/>
        </p:nvSpPr>
        <p:spPr>
          <a:xfrm>
            <a:off x="285720" y="5286388"/>
            <a:ext cx="8639973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4 – </a:t>
            </a:r>
            <a:r>
              <a:rPr lang="it-IT" sz="3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InvIARE</a:t>
            </a:r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IL </a:t>
            </a:r>
            <a:r>
              <a:rPr lang="it-IT" sz="3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MOD</a:t>
            </a:r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21 ( CONTO </a:t>
            </a:r>
            <a:r>
              <a:rPr lang="it-IT" sz="3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DI</a:t>
            </a:r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GESTIONE )</a:t>
            </a:r>
          </a:p>
        </p:txBody>
      </p:sp>
      <p:pic>
        <p:nvPicPr>
          <p:cNvPr id="15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10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sp>
        <p:nvSpPr>
          <p:cNvPr id="8" name="Rettangolo 7"/>
          <p:cNvSpPr/>
          <p:nvPr/>
        </p:nvSpPr>
        <p:spPr>
          <a:xfrm>
            <a:off x="285720" y="1571612"/>
            <a:ext cx="857256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 – Dichiarare ospiti e presenze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Freccia in giù 8"/>
          <p:cNvSpPr/>
          <p:nvPr/>
        </p:nvSpPr>
        <p:spPr>
          <a:xfrm>
            <a:off x="2143108" y="2214554"/>
            <a:ext cx="484632" cy="1621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357158" y="4214818"/>
            <a:ext cx="400052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Inserimento Manuale per ogni mese del trimestre da dichiarare</a:t>
            </a:r>
          </a:p>
          <a:p>
            <a:pPr algn="ctr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Ospiti Presenze Esenzioni</a:t>
            </a:r>
          </a:p>
          <a:p>
            <a:pPr algn="ctr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Imposta</a:t>
            </a:r>
            <a:endParaRPr lang="it-IT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Freccia in giù 10"/>
          <p:cNvSpPr/>
          <p:nvPr/>
        </p:nvSpPr>
        <p:spPr>
          <a:xfrm rot="16200000">
            <a:off x="4508279" y="2135399"/>
            <a:ext cx="484632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4500530" y="3143248"/>
            <a:ext cx="464347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Usare le ricevute di soggiorniamo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000100" y="3857628"/>
            <a:ext cx="271464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000" b="1" cap="none" spc="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Obbligatorio</a:t>
            </a:r>
            <a:endParaRPr lang="it-IT" sz="2000" b="1" cap="none" spc="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786446" y="2786058"/>
            <a:ext cx="228601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sz="2000" b="1" spc="300" dirty="0" smtClean="0">
                <a:ln/>
                <a:solidFill>
                  <a:schemeClr val="accent3"/>
                </a:solidFill>
              </a:rPr>
              <a:t>Facoltativo</a:t>
            </a:r>
            <a:endParaRPr lang="it-IT" sz="2000" b="1" spc="300" dirty="0">
              <a:ln/>
              <a:solidFill>
                <a:schemeClr val="accent3"/>
              </a:solidFill>
            </a:endParaRPr>
          </a:p>
        </p:txBody>
      </p:sp>
      <p:pic>
        <p:nvPicPr>
          <p:cNvPr id="15" name="Picture 2" descr="J:\Milano Sogigorniamo\Fascia Mil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  <p:pic>
        <p:nvPicPr>
          <p:cNvPr id="17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  <p:sp>
        <p:nvSpPr>
          <p:cNvPr id="16" name="Rettangolo 15"/>
          <p:cNvSpPr/>
          <p:nvPr/>
        </p:nvSpPr>
        <p:spPr>
          <a:xfrm>
            <a:off x="5098256" y="2402678"/>
            <a:ext cx="376002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000" b="1" cap="none" spc="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Hai la partita IVA</a:t>
            </a:r>
            <a:endParaRPr lang="it-IT" sz="2000" b="1" cap="none" spc="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Freccia in giù 17"/>
          <p:cNvSpPr/>
          <p:nvPr/>
        </p:nvSpPr>
        <p:spPr>
          <a:xfrm rot="16200000">
            <a:off x="4508279" y="3992787"/>
            <a:ext cx="484632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4500530" y="5000636"/>
            <a:ext cx="464347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Usare le ricevute di soggiorniamo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5786446" y="4643446"/>
            <a:ext cx="228601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sz="2000" b="1" spc="300" dirty="0" smtClean="0">
                <a:ln/>
                <a:solidFill>
                  <a:schemeClr val="accent3"/>
                </a:solidFill>
              </a:rPr>
              <a:t>Obbligatorio</a:t>
            </a:r>
            <a:endParaRPr lang="it-IT" sz="2000" b="1" spc="300" dirty="0">
              <a:ln/>
              <a:solidFill>
                <a:schemeClr val="accent3"/>
              </a:solidFill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5098256" y="4260066"/>
            <a:ext cx="376002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000" b="1" cap="none" spc="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Senza partita IVA</a:t>
            </a:r>
            <a:endParaRPr lang="it-IT" sz="2000" b="1" cap="none" spc="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4643438" y="5715016"/>
            <a:ext cx="4357718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Con le ricevute la dichiarazione viene compilata in maniera automatizzata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/>
      <p:bldP spid="13" grpId="0"/>
      <p:bldP spid="14" grpId="0"/>
      <p:bldP spid="16" grpId="0"/>
      <p:bldP spid="18" grpId="0" animBg="1"/>
      <p:bldP spid="19" grpId="0"/>
      <p:bldP spid="20" grpId="0"/>
      <p:bldP spid="21" grpId="0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sp>
        <p:nvSpPr>
          <p:cNvPr id="18" name="Freccia in giù 17"/>
          <p:cNvSpPr/>
          <p:nvPr/>
        </p:nvSpPr>
        <p:spPr>
          <a:xfrm>
            <a:off x="4329684" y="2214554"/>
            <a:ext cx="484632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321439" y="3333354"/>
            <a:ext cx="8501122" cy="1200329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Versare l’importo dell’imposta di soggiorno con </a:t>
            </a:r>
            <a:r>
              <a:rPr lang="it-IT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PagoPa</a:t>
            </a:r>
            <a:endParaRPr lang="it-IT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Versamento da eseguire entro i termini di scadenza previsti dal regolamento</a:t>
            </a:r>
            <a:endParaRPr lang="it-IT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214678" y="3000372"/>
            <a:ext cx="2714644" cy="40011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000" b="1" cap="none" spc="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Obbligatorio</a:t>
            </a:r>
            <a:endParaRPr lang="it-IT" sz="2000" b="1" cap="none" spc="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285720" y="1571612"/>
            <a:ext cx="8643998" cy="553998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 – Effettuare il versamento al comune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285720" y="4572008"/>
            <a:ext cx="8572560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CAUSALE SOLO NEL CASO </a:t>
            </a:r>
            <a:r>
              <a:rPr lang="it-IT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</a:t>
            </a:r>
            <a:r>
              <a:rPr lang="it-IT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BONIFICO SE PREVISTO</a:t>
            </a:r>
            <a:endParaRPr lang="it-IT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321439" y="5072074"/>
            <a:ext cx="8501122" cy="1200329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it-IT" sz="2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Indicare solamente il CUP </a:t>
            </a:r>
            <a:r>
              <a:rPr lang="it-IT" sz="2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 pitchFamily="2" charset="2"/>
              </a:rPr>
              <a:t> Codice Univoco Pagamento</a:t>
            </a:r>
          </a:p>
          <a:p>
            <a:pPr algn="ctr"/>
            <a:r>
              <a:rPr lang="it-IT" sz="2400" b="1" cap="none" spc="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 pitchFamily="2" charset="2"/>
              </a:rPr>
              <a:t>Esempio :   IDS-2019-2-34567</a:t>
            </a:r>
          </a:p>
          <a:p>
            <a:pPr algn="ctr"/>
            <a:r>
              <a:rPr lang="it-IT" sz="2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 pitchFamily="2" charset="2"/>
              </a:rPr>
              <a:t>Non è necessario aggiungere altre informazioni</a:t>
            </a:r>
            <a:endParaRPr lang="it-IT" sz="2400" b="1" cap="none" spc="0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1" name="Picture 2" descr="J:\Milano Sogigorniamo\Fascia Mil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  <p:pic>
        <p:nvPicPr>
          <p:cNvPr id="12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2" grpId="0"/>
      <p:bldP spid="25" grpId="0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sp>
        <p:nvSpPr>
          <p:cNvPr id="7" name="Freccia in giù 6"/>
          <p:cNvSpPr/>
          <p:nvPr/>
        </p:nvSpPr>
        <p:spPr>
          <a:xfrm>
            <a:off x="4365403" y="2285992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357158" y="3071810"/>
            <a:ext cx="8501122" cy="156966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Non serve comunicare al comune alcun versamento Con pago PA la verifica del versamento sarà automatizzata.</a:t>
            </a:r>
          </a:p>
          <a:p>
            <a:pPr algn="ctr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Il gestore dovrà verificare la situazione contabile esposta in soggiorniamo. Dalla scrivania il gestore può :</a:t>
            </a:r>
            <a:endParaRPr lang="it-IT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50397" y="2786058"/>
            <a:ext cx="2714644" cy="40011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000" b="1" cap="none" spc="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Automatico</a:t>
            </a:r>
            <a:endParaRPr lang="it-IT" sz="2000" b="1" cap="none" spc="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85720" y="1643050"/>
            <a:ext cx="8715436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3 – La verifica del versamento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20" name="Diagramma 19"/>
          <p:cNvGraphicFramePr/>
          <p:nvPr/>
        </p:nvGraphicFramePr>
        <p:xfrm>
          <a:off x="285720" y="4857760"/>
          <a:ext cx="8643998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1" name="Diagramma 20"/>
          <p:cNvGraphicFramePr/>
          <p:nvPr/>
        </p:nvGraphicFramePr>
        <p:xfrm>
          <a:off x="285720" y="5250669"/>
          <a:ext cx="8643998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2" name="Diagramma 21"/>
          <p:cNvGraphicFramePr/>
          <p:nvPr/>
        </p:nvGraphicFramePr>
        <p:xfrm>
          <a:off x="285720" y="5643578"/>
          <a:ext cx="8643998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pic>
        <p:nvPicPr>
          <p:cNvPr id="14" name="Picture 2" descr="J:\Milano Sogigorniamo\Fascia Milano.png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  <p:pic>
        <p:nvPicPr>
          <p:cNvPr id="16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Graphic spid="20" grpId="0">
        <p:bldAsOne/>
      </p:bldGraphic>
      <p:bldGraphic spid="21" grpId="0">
        <p:bldAsOne/>
      </p:bldGraphic>
      <p:bldGraphic spid="2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sp>
        <p:nvSpPr>
          <p:cNvPr id="18" name="Freccia in giù 17"/>
          <p:cNvSpPr/>
          <p:nvPr/>
        </p:nvSpPr>
        <p:spPr>
          <a:xfrm>
            <a:off x="4365403" y="2143116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285720" y="2786058"/>
            <a:ext cx="8501122" cy="83099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Entro 30 giorni dalla chiusura dell’esercizio annuale</a:t>
            </a:r>
          </a:p>
          <a:p>
            <a:pPr algn="ctr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Oppure entro 30 giorni dalla cessazione definitiva della attività</a:t>
            </a:r>
            <a:endParaRPr lang="it-IT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3286116" y="2571744"/>
            <a:ext cx="2714644" cy="40011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000" b="1" cap="none" spc="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Obbligatorio</a:t>
            </a:r>
            <a:endParaRPr lang="it-IT" sz="2000" b="1" cap="none" spc="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285720" y="1571612"/>
            <a:ext cx="885828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4 – </a:t>
            </a:r>
            <a:r>
              <a:rPr lang="it-IT" sz="3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InvIARE</a:t>
            </a:r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IL </a:t>
            </a:r>
            <a:r>
              <a:rPr lang="it-IT" sz="3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MOD</a:t>
            </a:r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21 ( CONTO </a:t>
            </a:r>
            <a:r>
              <a:rPr lang="it-IT" sz="3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DI</a:t>
            </a:r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GESTIONE )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214282" y="3571876"/>
            <a:ext cx="3786214" cy="83099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Struttura aperta tutto l’anno ( permanente )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4643438" y="3571876"/>
            <a:ext cx="3786214" cy="83099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Struttura stagionale o stagionale straordinaria</a:t>
            </a:r>
          </a:p>
        </p:txBody>
      </p:sp>
      <p:sp>
        <p:nvSpPr>
          <p:cNvPr id="29" name="Freccia in giù 28"/>
          <p:cNvSpPr/>
          <p:nvPr/>
        </p:nvSpPr>
        <p:spPr>
          <a:xfrm>
            <a:off x="1865073" y="4357694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Rettangolo 29"/>
          <p:cNvSpPr/>
          <p:nvPr/>
        </p:nvSpPr>
        <p:spPr>
          <a:xfrm>
            <a:off x="214282" y="4857760"/>
            <a:ext cx="3786214" cy="1200329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Dal 1 al 30 gennaio successivo all’anno di imposta</a:t>
            </a:r>
          </a:p>
        </p:txBody>
      </p:sp>
      <p:sp>
        <p:nvSpPr>
          <p:cNvPr id="31" name="Freccia in giù 30"/>
          <p:cNvSpPr/>
          <p:nvPr/>
        </p:nvSpPr>
        <p:spPr>
          <a:xfrm>
            <a:off x="6294229" y="4357694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Rettangolo 31"/>
          <p:cNvSpPr/>
          <p:nvPr/>
        </p:nvSpPr>
        <p:spPr>
          <a:xfrm>
            <a:off x="4250529" y="4857760"/>
            <a:ext cx="4572032" cy="1661993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Facoltativo dopo l’invio dell’ultima dichiarazione trimestrale</a:t>
            </a:r>
          </a:p>
          <a:p>
            <a:pPr algn="ctr"/>
            <a:r>
              <a:rPr lang="it-IT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Es. chiudo al 30 di settembre, Dichiarazione entro il 15 ottobre, conto di gestione subito dopo il versamento al comune</a:t>
            </a:r>
          </a:p>
        </p:txBody>
      </p:sp>
      <p:pic>
        <p:nvPicPr>
          <p:cNvPr id="21" name="Picture 2" descr="J:\Milano Sogigorniamo\Fascia Mil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  <p:pic>
        <p:nvPicPr>
          <p:cNvPr id="22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0" grpId="0"/>
      <p:bldP spid="27" grpId="0"/>
      <p:bldP spid="28" grpId="0"/>
      <p:bldP spid="29" grpId="0" animBg="1"/>
      <p:bldP spid="30" grpId="0"/>
      <p:bldP spid="31" grpId="0" animBg="1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pic>
        <p:nvPicPr>
          <p:cNvPr id="5" name="Picture 2" descr="J:\Milano Sogigorniamo\Fascia Mil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  <p:pic>
        <p:nvPicPr>
          <p:cNvPr id="6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  <p:sp>
        <p:nvSpPr>
          <p:cNvPr id="7" name="Rettangolo 6"/>
          <p:cNvSpPr/>
          <p:nvPr/>
        </p:nvSpPr>
        <p:spPr>
          <a:xfrm>
            <a:off x="285720" y="1571612"/>
            <a:ext cx="857256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Registrarsi e accedere alla piattaforma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85720" y="2285992"/>
            <a:ext cx="8501122" cy="1200329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NUOVA ATTIVITA’</a:t>
            </a:r>
          </a:p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Il gestore che inizia l’attività può registrarsi in autonomia ed abilitarsi attraverso un codice OPT inviato al cellulare del gestore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38120" y="3857628"/>
            <a:ext cx="8501122" cy="2308324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ATTIVITA’ GIA’ PRESENTE NEL PRECEDENTE GESTIONALE</a:t>
            </a:r>
          </a:p>
          <a:p>
            <a:pPr algn="ctr"/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Il Comune invia una mail con il codice utente ( “F20500999”) ed un link. Selezionare il link per generare la password di accesso.</a:t>
            </a:r>
          </a:p>
          <a:p>
            <a:pPr algn="ctr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 questo caso il gestore dovrà inserire il documento di identità e completare i dati anagrafici del titolare e del legale rappresentante se attività imprenditoriale</a:t>
            </a:r>
            <a:endParaRPr lang="it-IT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pic>
        <p:nvPicPr>
          <p:cNvPr id="5" name="Picture 2" descr="J:\Milano Sogigorniamo\Fascia Mil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  <p:pic>
        <p:nvPicPr>
          <p:cNvPr id="6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  <p:sp>
        <p:nvSpPr>
          <p:cNvPr id="7" name="Rettangolo 6"/>
          <p:cNvSpPr/>
          <p:nvPr/>
        </p:nvSpPr>
        <p:spPr>
          <a:xfrm>
            <a:off x="285720" y="1571612"/>
            <a:ext cx="857256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QUALI INFORMAZIONI SERVONO PER L’UTENTE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5720" y="2285992"/>
            <a:ext cx="8572560" cy="156966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Documento di identità in PDF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Dati anagrafici del titolare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Recapito </a:t>
            </a:r>
            <a:r>
              <a:rPr lang="it-IT" sz="2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email</a:t>
            </a:r>
            <a:r>
              <a:rPr lang="it-IT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Pec obbligatoria per attività, Telefono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Dati del legale rappresentante se attività</a:t>
            </a:r>
            <a:endParaRPr lang="it-IT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 descr="C:\Users\Federico Stefani\Pictures\logo_MIT_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6386532"/>
            <a:ext cx="1396992" cy="209549"/>
          </a:xfrm>
          <a:prstGeom prst="rect">
            <a:avLst/>
          </a:prstGeom>
          <a:noFill/>
        </p:spPr>
      </p:pic>
      <p:pic>
        <p:nvPicPr>
          <p:cNvPr id="10" name="Picture 2" descr="J:\Milano Sogigorniamo\Fascia Mil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572560" cy="1245080"/>
          </a:xfrm>
          <a:prstGeom prst="rect">
            <a:avLst/>
          </a:prstGeom>
          <a:noFill/>
        </p:spPr>
      </p:pic>
      <p:pic>
        <p:nvPicPr>
          <p:cNvPr id="11" name="Picture 5" descr="C:\Users\Federico Stefani\Pictures\logo_soggiorniam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6329432"/>
            <a:ext cx="1500198" cy="367753"/>
          </a:xfrm>
          <a:prstGeom prst="rect">
            <a:avLst/>
          </a:prstGeom>
          <a:noFill/>
        </p:spPr>
      </p:pic>
      <p:sp>
        <p:nvSpPr>
          <p:cNvPr id="12" name="Rettangolo 11"/>
          <p:cNvSpPr/>
          <p:nvPr/>
        </p:nvSpPr>
        <p:spPr>
          <a:xfrm>
            <a:off x="285720" y="1571612"/>
            <a:ext cx="857256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t-IT" sz="3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QUALI INFORMAZIONI SERVONO PER La struttura</a:t>
            </a:r>
            <a:endParaRPr lang="it-IT" sz="3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85720" y="2285992"/>
            <a:ext cx="8572560" cy="3046988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Data di inizio attività ricettiva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Tipologia di apertura (annuale, stagionale 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Numero degli alloggi, numero delle camere, numero dei letti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classificazione se non è già inserita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Dati catastali delle unità immobiliari utilizzate per l’attività</a:t>
            </a:r>
          </a:p>
          <a:p>
            <a:pPr marL="914400" lvl="1" indent="-457200" algn="just"/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 Foglio, Particella/Mappale, Subalterno ( se presente )</a:t>
            </a:r>
          </a:p>
          <a:p>
            <a:pPr lvl="1" indent="-457200" algn="just">
              <a:buFont typeface="+mj-lt"/>
              <a:buAutoNum type="arabicPeriod" startAt="6"/>
            </a:pPr>
            <a:r>
              <a:rPr lang="it-IT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Posizionare la struttura correttamente sulla mappa</a:t>
            </a:r>
          </a:p>
          <a:p>
            <a:pPr marL="914400" lvl="1" indent="-457200" algn="just"/>
            <a:endParaRPr lang="it-IT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514</Words>
  <Application>Microsoft Office PowerPoint</Application>
  <PresentationFormat>Presentazione su schermo (4:3)</PresentationFormat>
  <Paragraphs>64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La gestione dell’imposta di soggiorno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Imposta di soggiorno</dc:title>
  <dc:creator>Federico Stefani</dc:creator>
  <cp:lastModifiedBy>Carla Bastiani</cp:lastModifiedBy>
  <cp:revision>12</cp:revision>
  <cp:lastPrinted>2019-11-15T11:26:22Z</cp:lastPrinted>
  <dcterms:created xsi:type="dcterms:W3CDTF">2019-04-08T20:35:39Z</dcterms:created>
  <dcterms:modified xsi:type="dcterms:W3CDTF">2019-11-15T11:30:34Z</dcterms:modified>
</cp:coreProperties>
</file>